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7.png" ContentType="image/png"/>
  <Override PartName="/ppt/media/image34.gif" ContentType="image/gif"/>
  <Override PartName="/ppt/media/image24.gif" ContentType="image/gif"/>
  <Override PartName="/ppt/media/image17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18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.png" ContentType="image/png"/>
  <Override PartName="/ppt/media/image31.png" ContentType="image/png"/>
  <Override PartName="/ppt/media/image26.png" ContentType="image/png"/>
  <Override PartName="/ppt/media/image3.png" ContentType="image/png"/>
  <Override PartName="/ppt/media/image33.png" ContentType="image/png"/>
  <Override PartName="/ppt/media/image25.png" ContentType="image/png"/>
  <Override PartName="/ppt/media/image12.png" ContentType="image/png"/>
  <Override PartName="/ppt/media/image13.png" ContentType="image/png"/>
  <Override PartName="/ppt/media/image8.png" ContentType="image/png"/>
  <Override PartName="/ppt/media/image38.png" ContentType="image/png"/>
  <Override PartName="/ppt/media/image41.png" ContentType="image/png"/>
  <Override PartName="/ppt/media/image9.png" ContentType="image/png"/>
  <Override PartName="/ppt/media/image39.png" ContentType="image/png"/>
  <Override PartName="/ppt/media/image30.png" ContentType="image/png"/>
  <Override PartName="/ppt/media/image28.png" ContentType="image/png"/>
  <Override PartName="/ppt/media/image29.jpeg" ContentType="image/jpeg"/>
  <Override PartName="/ppt/media/image42.png" ContentType="image/png"/>
  <Override PartName="/ppt/media/image44.png" ContentType="image/png"/>
  <Override PartName="/ppt/media/image45.png" ContentType="image/png"/>
  <Override PartName="/ppt/media/image10.png" ContentType="image/png"/>
  <Override PartName="/ppt/media/image46.png" ContentType="image/png"/>
  <Override PartName="/ppt/media/image48.png" ContentType="image/png"/>
  <Override PartName="/ppt/media/image11.png" ContentType="image/png"/>
  <Override PartName="/ppt/media/image47.gif" ContentType="image/gif"/>
  <Override PartName="/ppt/media/image37.png" ContentType="image/png"/>
  <Override PartName="/ppt/media/image7.png" ContentType="image/png"/>
  <Override PartName="/ppt/media/image43.gif" ContentType="image/gif"/>
  <Override PartName="/ppt/media/image36.png" ContentType="image/png"/>
  <Override PartName="/ppt/media/image6.png" ContentType="image/png"/>
  <Override PartName="/ppt/media/image5.png" ContentType="image/png"/>
  <Override PartName="/ppt/media/image35.png" ContentType="image/png"/>
  <Override PartName="/ppt/media/image40.png" ContentType="image/png"/>
  <Override PartName="/ppt/media/image4.jpeg" ContentType="image/jpeg"/>
  <Override PartName="/ppt/media/image32.png" ContentType="image/png"/>
  <Override PartName="/ppt/media/image2.png" ContentType="image/png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51435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CC23EDD-A2FB-4D87-99A2-BC5B5674B1BE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1638830-1FBF-4666-938E-00D4A3E78810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DF7D461-0572-4D25-B84E-EFC493A7B702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036854B-EDF2-41C9-9FCC-DD0E2E2729BE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574F039-C83E-4CF2-BEB7-7A779D20AF7B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6D1AD8D-B3DC-49F5-96AF-8E68E4CEE622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B6FBCF0-F8F2-453F-A05A-D34B75F5A2FB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B223AAC-685C-40B6-AFD3-6FA9D4C6BC57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C02A61A-09B8-4704-9760-EC20FFD1277D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9A5D5CA-D1DB-433C-856D-561D601126B6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F53FA99-3C89-444A-9CF8-BB86A7DE12C0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BCA19ED-DE7E-4144-B9CB-C36B9A6CE9D2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B740F28-3E6E-4FC8-AE80-7A42DCE28076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1EA7806-2678-4F40-9AD4-5E6A3EB1FD44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21C88D8-ECEF-4BCB-920B-9E5533EF0773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D9FF392-CF54-4612-A9D4-EA33783E4028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84A6004-8D06-4581-A38F-AAF9273026FC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7D4FD86-F129-4117-8C6B-FC151105950E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39DF76F-9B26-4140-94E1-8DD63F094581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7094F04-91CD-4151-9D03-8E53DB509758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A51AE3D-229F-4C10-8C83-54CC70B87F11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63DD60F-A319-4FFE-8720-8CCFCFAFA046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7512B67-9D24-47AF-AD96-287091CAA546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ED0C3C7-2E1E-4A13-BA2B-CF33E6A62431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94437132-756E-45E2-83A1-3D7F66893EC3}" type="slidenum">
              <a:rPr b="0" lang="en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sldNum" idx="2"/>
          </p:nvPr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0EA573EC-3F19-4B14-AA51-A6BD09C3BB3E}" type="slidenum">
              <a:rPr b="0" lang="en" sz="1000" spc="-1" strike="noStrike">
                <a:solidFill>
                  <a:srgbClr val="595959"/>
                </a:solidFill>
                <a:latin typeface="Arial"/>
                <a:ea typeface="Arial"/>
              </a:rPr>
              <a:t>&lt;number&gt;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gif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hyperlink" Target="https://manipulation.mit.edu/" TargetMode="External"/><Relationship Id="rId2" Type="http://schemas.openxmlformats.org/officeDocument/2006/relationships/image" Target="../media/image34.gif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3.gif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7.gif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8680" cy="20509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b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5200" spc="-1" strike="noStrike">
                <a:solidFill>
                  <a:srgbClr val="000000"/>
                </a:solidFill>
                <a:latin typeface="Arial"/>
                <a:ea typeface="Arial"/>
              </a:rPr>
              <a:t>SDF</a:t>
            </a:r>
            <a:endParaRPr b="0" lang="en-US" sz="52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311760" y="2834280"/>
            <a:ext cx="8518680" cy="7909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/>
          </a:bodyPr>
          <a:p>
            <a:pPr marL="457200" indent="-34308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800" spc="-1" strike="noStrike">
                <a:solidFill>
                  <a:srgbClr val="595959"/>
                </a:solidFill>
                <a:latin typeface="Arial"/>
              </a:rPr>
              <a:t>Sign Distance Fields, etc...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Truncated signed distance field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997920" y="4124520"/>
            <a:ext cx="2658600" cy="4464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82000"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" sz="1800" spc="-1" strike="noStrike">
                <a:solidFill>
                  <a:srgbClr val="595959"/>
                </a:solidFill>
                <a:latin typeface="Arial"/>
                <a:ea typeface="Arial"/>
              </a:rPr>
              <a:t>(TSDF applied to robotics)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13" name="Google Shape;108;p20" descr=""/>
          <p:cNvPicPr/>
          <p:nvPr/>
        </p:nvPicPr>
        <p:blipFill>
          <a:blip r:embed="rId1"/>
          <a:stretch/>
        </p:blipFill>
        <p:spPr>
          <a:xfrm>
            <a:off x="228600" y="1371600"/>
            <a:ext cx="4896360" cy="2919240"/>
          </a:xfrm>
          <a:prstGeom prst="rect">
            <a:avLst/>
          </a:prstGeom>
          <a:ln w="0">
            <a:noFill/>
          </a:ln>
        </p:spPr>
      </p:pic>
      <p:pic>
        <p:nvPicPr>
          <p:cNvPr id="114" name="Google Shape;115;p21" descr=""/>
          <p:cNvPicPr/>
          <p:nvPr/>
        </p:nvPicPr>
        <p:blipFill>
          <a:blip r:embed="rId2"/>
          <a:stretch/>
        </p:blipFill>
        <p:spPr>
          <a:xfrm>
            <a:off x="5715000" y="1497240"/>
            <a:ext cx="2970720" cy="2387880"/>
          </a:xfrm>
          <a:prstGeom prst="rect">
            <a:avLst/>
          </a:prstGeom>
          <a:ln w="0">
            <a:noFill/>
          </a:ln>
        </p:spPr>
      </p:pic>
      <p:sp>
        <p:nvSpPr>
          <p:cNvPr id="115" name="PlaceHolder 3"/>
          <p:cNvSpPr/>
          <p:nvPr/>
        </p:nvSpPr>
        <p:spPr>
          <a:xfrm>
            <a:off x="6172200" y="3886200"/>
            <a:ext cx="2430000" cy="44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1440" bIns="91440" anchor="t">
            <a:normAutofit fontScale="83000"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" sz="1800" spc="-1" strike="noStrike">
                <a:solidFill>
                  <a:srgbClr val="595959"/>
                </a:solidFill>
                <a:latin typeface="Arial"/>
                <a:ea typeface="Arial"/>
              </a:rPr>
              <a:t>(zero level black line)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latin typeface="Arial"/>
              </a:rPr>
              <a:t>Reconstruction: Forward, inverse, Bayesian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529200" y="1648800"/>
            <a:ext cx="4570920" cy="2983680"/>
          </a:xfrm>
          <a:prstGeom prst="rect">
            <a:avLst/>
          </a:prstGeom>
          <a:ln w="0">
            <a:noFill/>
          </a:ln>
        </p:spPr>
      </p:pic>
      <p:pic>
        <p:nvPicPr>
          <p:cNvPr id="118" name="" descr=""/>
          <p:cNvPicPr/>
          <p:nvPr/>
        </p:nvPicPr>
        <p:blipFill>
          <a:blip r:embed="rId2"/>
          <a:stretch/>
        </p:blipFill>
        <p:spPr>
          <a:xfrm>
            <a:off x="5814720" y="3200400"/>
            <a:ext cx="2185200" cy="1747800"/>
          </a:xfrm>
          <a:prstGeom prst="rect">
            <a:avLst/>
          </a:prstGeom>
          <a:ln w="0">
            <a:noFill/>
          </a:ln>
        </p:spPr>
      </p:pic>
      <p:pic>
        <p:nvPicPr>
          <p:cNvPr id="119" name="" descr=""/>
          <p:cNvPicPr/>
          <p:nvPr/>
        </p:nvPicPr>
        <p:blipFill>
          <a:blip r:embed="rId3"/>
          <a:stretch/>
        </p:blipFill>
        <p:spPr>
          <a:xfrm>
            <a:off x="5715000" y="685800"/>
            <a:ext cx="2351160" cy="1941840"/>
          </a:xfrm>
          <a:prstGeom prst="rect">
            <a:avLst/>
          </a:prstGeom>
          <a:ln w="0">
            <a:noFill/>
          </a:ln>
        </p:spPr>
      </p:pic>
      <p:sp>
        <p:nvSpPr>
          <p:cNvPr id="120" name=""/>
          <p:cNvSpPr/>
          <p:nvPr/>
        </p:nvSpPr>
        <p:spPr>
          <a:xfrm>
            <a:off x="5799600" y="2556720"/>
            <a:ext cx="829800" cy="64368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Example: lighthouse problem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22" name="Google Shape;122;p22" descr=""/>
          <p:cNvPicPr/>
          <p:nvPr/>
        </p:nvPicPr>
        <p:blipFill>
          <a:blip r:embed="rId1"/>
          <a:stretch/>
        </p:blipFill>
        <p:spPr>
          <a:xfrm>
            <a:off x="633240" y="1928520"/>
            <a:ext cx="3936960" cy="2383560"/>
          </a:xfrm>
          <a:prstGeom prst="rect">
            <a:avLst/>
          </a:prstGeom>
          <a:ln w="0">
            <a:noFill/>
          </a:ln>
        </p:spPr>
      </p:pic>
      <p:pic>
        <p:nvPicPr>
          <p:cNvPr id="123" name="" descr=""/>
          <p:cNvPicPr/>
          <p:nvPr/>
        </p:nvPicPr>
        <p:blipFill>
          <a:blip r:embed="rId2"/>
          <a:stretch/>
        </p:blipFill>
        <p:spPr>
          <a:xfrm>
            <a:off x="4777200" y="1600200"/>
            <a:ext cx="3962520" cy="2971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Iterative Closest Point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8680" cy="34146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A mesh consists of vertices, indices, and colors array: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26" name="Google Shape;137;p24" descr=""/>
          <p:cNvPicPr/>
          <p:nvPr/>
        </p:nvPicPr>
        <p:blipFill>
          <a:blip r:embed="rId1"/>
          <a:stretch/>
        </p:blipFill>
        <p:spPr>
          <a:xfrm>
            <a:off x="4274280" y="1940400"/>
            <a:ext cx="4670640" cy="2626560"/>
          </a:xfrm>
          <a:prstGeom prst="rect">
            <a:avLst/>
          </a:prstGeom>
          <a:ln w="0">
            <a:noFill/>
          </a:ln>
        </p:spPr>
      </p:pic>
      <p:pic>
        <p:nvPicPr>
          <p:cNvPr id="127" name="Google Shape;138;p24" descr=""/>
          <p:cNvPicPr/>
          <p:nvPr/>
        </p:nvPicPr>
        <p:blipFill>
          <a:blip r:embed="rId2"/>
          <a:stretch/>
        </p:blipFill>
        <p:spPr>
          <a:xfrm>
            <a:off x="688320" y="2230200"/>
            <a:ext cx="3546000" cy="1993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ICP: Registration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8680" cy="34146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/>
          </a:bodyPr>
          <a:p>
            <a:pPr marL="432000" indent="-324000">
              <a:lnSpc>
                <a:spcPct val="115000"/>
              </a:lnSpc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" sz="1600" spc="-1" strike="noStrike">
                <a:solidFill>
                  <a:srgbClr val="595959"/>
                </a:solidFill>
                <a:latin typeface="Arial"/>
                <a:ea typeface="Arial"/>
              </a:rPr>
              <a:t>Global registration aligns geometric center</a:t>
            </a:r>
            <a:endParaRPr b="0" lang="en-US" sz="1600" spc="-1" strike="noStrike"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" sz="1600" spc="-1" strike="noStrike">
                <a:solidFill>
                  <a:srgbClr val="595959"/>
                </a:solidFill>
                <a:latin typeface="Arial"/>
                <a:ea typeface="Arial"/>
              </a:rPr>
              <a:t>Local registration with matric factorization 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30" name="Google Shape;145;p25" descr=""/>
          <p:cNvPicPr/>
          <p:nvPr/>
        </p:nvPicPr>
        <p:blipFill>
          <a:blip r:embed="rId1"/>
          <a:stretch/>
        </p:blipFill>
        <p:spPr>
          <a:xfrm>
            <a:off x="443160" y="2164320"/>
            <a:ext cx="4372920" cy="2458800"/>
          </a:xfrm>
          <a:prstGeom prst="rect">
            <a:avLst/>
          </a:prstGeom>
          <a:ln w="0">
            <a:noFill/>
          </a:ln>
        </p:spPr>
      </p:pic>
      <p:pic>
        <p:nvPicPr>
          <p:cNvPr id="131" name="Google Shape;146;p25" descr=""/>
          <p:cNvPicPr/>
          <p:nvPr/>
        </p:nvPicPr>
        <p:blipFill>
          <a:blip r:embed="rId2"/>
          <a:stretch/>
        </p:blipFill>
        <p:spPr>
          <a:xfrm>
            <a:off x="4609800" y="2250000"/>
            <a:ext cx="4220640" cy="2373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KDTree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8680" cy="34146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/>
          </a:bodyPr>
          <a:p>
            <a:pPr marL="432000" indent="-324000">
              <a:lnSpc>
                <a:spcPct val="115000"/>
              </a:lnSpc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" sz="1400" spc="-1" strike="noStrike">
                <a:solidFill>
                  <a:srgbClr val="595959"/>
                </a:solidFill>
                <a:latin typeface="Arial"/>
                <a:ea typeface="Arial"/>
              </a:rPr>
              <a:t>Spatial indexing</a:t>
            </a:r>
            <a:endParaRPr b="0" lang="en-US" sz="1400" spc="-1" strike="noStrike">
              <a:latin typeface="Arial"/>
            </a:endParaRPr>
          </a:p>
          <a:p>
            <a:pPr marL="432000" indent="-324000">
              <a:lnSpc>
                <a:spcPct val="115000"/>
              </a:lnSpc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" sz="1400" spc="-1" strike="noStrike">
                <a:solidFill>
                  <a:srgbClr val="595959"/>
                </a:solidFill>
                <a:latin typeface="Arial"/>
                <a:ea typeface="Arial"/>
              </a:rPr>
              <a:t>Non-leaf nodes divides the space into partitions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34" name="Google Shape;153;p26" descr=""/>
          <p:cNvPicPr/>
          <p:nvPr/>
        </p:nvPicPr>
        <p:blipFill>
          <a:blip r:embed="rId1"/>
          <a:stretch/>
        </p:blipFill>
        <p:spPr>
          <a:xfrm>
            <a:off x="5672520" y="1368360"/>
            <a:ext cx="3046320" cy="3198600"/>
          </a:xfrm>
          <a:prstGeom prst="rect">
            <a:avLst/>
          </a:prstGeom>
          <a:ln w="0">
            <a:noFill/>
          </a:ln>
        </p:spPr>
      </p:pic>
      <p:pic>
        <p:nvPicPr>
          <p:cNvPr id="135" name="Google Shape;154;p26" descr=""/>
          <p:cNvPicPr/>
          <p:nvPr/>
        </p:nvPicPr>
        <p:blipFill>
          <a:blip r:embed="rId2"/>
          <a:stretch/>
        </p:blipFill>
        <p:spPr>
          <a:xfrm>
            <a:off x="311760" y="2201040"/>
            <a:ext cx="5018400" cy="2308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Singular Value Decomposition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37" name="Google Shape;160;p27" descr=""/>
          <p:cNvPicPr/>
          <p:nvPr/>
        </p:nvPicPr>
        <p:blipFill>
          <a:blip r:embed="rId1"/>
          <a:stretch/>
        </p:blipFill>
        <p:spPr>
          <a:xfrm>
            <a:off x="311760" y="2051280"/>
            <a:ext cx="2746800" cy="1948320"/>
          </a:xfrm>
          <a:prstGeom prst="rect">
            <a:avLst/>
          </a:prstGeom>
          <a:ln w="0">
            <a:noFill/>
          </a:ln>
        </p:spPr>
      </p:pic>
      <p:pic>
        <p:nvPicPr>
          <p:cNvPr id="138" name="Google Shape;161;p27" descr=""/>
          <p:cNvPicPr/>
          <p:nvPr/>
        </p:nvPicPr>
        <p:blipFill>
          <a:blip r:embed="rId2"/>
          <a:stretch/>
        </p:blipFill>
        <p:spPr>
          <a:xfrm>
            <a:off x="3097080" y="2076480"/>
            <a:ext cx="2746800" cy="1949400"/>
          </a:xfrm>
          <a:prstGeom prst="rect">
            <a:avLst/>
          </a:prstGeom>
          <a:ln w="0">
            <a:noFill/>
          </a:ln>
        </p:spPr>
      </p:pic>
      <p:pic>
        <p:nvPicPr>
          <p:cNvPr id="139" name="Google Shape;162;p27" descr=""/>
          <p:cNvPicPr/>
          <p:nvPr/>
        </p:nvPicPr>
        <p:blipFill>
          <a:blip r:embed="rId3"/>
          <a:stretch/>
        </p:blipFill>
        <p:spPr>
          <a:xfrm>
            <a:off x="5882400" y="2076480"/>
            <a:ext cx="2746800" cy="1949400"/>
          </a:xfrm>
          <a:prstGeom prst="rect">
            <a:avLst/>
          </a:prstGeom>
          <a:ln w="0">
            <a:noFill/>
          </a:ln>
        </p:spPr>
      </p:pic>
      <p:sp>
        <p:nvSpPr>
          <p:cNvPr id="140" name="Google Shape;152;p 1"/>
          <p:cNvSpPr/>
          <p:nvPr/>
        </p:nvSpPr>
        <p:spPr>
          <a:xfrm>
            <a:off x="312120" y="1152720"/>
            <a:ext cx="8518680" cy="341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rmAutofit/>
          </a:bodyPr>
          <a:p>
            <a:pPr marL="432000" indent="-324000">
              <a:lnSpc>
                <a:spcPct val="115000"/>
              </a:lnSpc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" sz="1400" spc="-1" strike="noStrike">
                <a:solidFill>
                  <a:srgbClr val="595959"/>
                </a:solidFill>
                <a:latin typeface="Arial"/>
                <a:ea typeface="Arial"/>
              </a:rPr>
              <a:t>(Matrix factorization)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ICP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8680" cy="34146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/>
          </a:bodyPr>
          <a:p>
            <a:pPr marL="432000" indent="-324000">
              <a:lnSpc>
                <a:spcPct val="115000"/>
              </a:lnSpc>
              <a:spcAft>
                <a:spcPts val="119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" sz="12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1"/>
              </a:rPr>
              <a:t>https://manipulation.mit.edu/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43" name="Google Shape;169;p28" descr=""/>
          <p:cNvPicPr/>
          <p:nvPr/>
        </p:nvPicPr>
        <p:blipFill>
          <a:blip r:embed="rId2"/>
          <a:stretch/>
        </p:blipFill>
        <p:spPr>
          <a:xfrm>
            <a:off x="2971800" y="1746720"/>
            <a:ext cx="3155040" cy="3209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Multi-stage ICP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45" name="Google Shape;175;p29" descr=""/>
          <p:cNvPicPr/>
          <p:nvPr/>
        </p:nvPicPr>
        <p:blipFill>
          <a:blip r:embed="rId1"/>
          <a:stretch/>
        </p:blipFill>
        <p:spPr>
          <a:xfrm>
            <a:off x="1866960" y="1317240"/>
            <a:ext cx="5684760" cy="3249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Example: STL file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47" name="Google Shape;181;p30" descr=""/>
          <p:cNvPicPr/>
          <p:nvPr/>
        </p:nvPicPr>
        <p:blipFill>
          <a:blip r:embed="rId1"/>
          <a:stretch/>
        </p:blipFill>
        <p:spPr>
          <a:xfrm>
            <a:off x="758520" y="1605600"/>
            <a:ext cx="3811680" cy="2508120"/>
          </a:xfrm>
          <a:prstGeom prst="rect">
            <a:avLst/>
          </a:prstGeom>
          <a:ln w="0">
            <a:noFill/>
          </a:ln>
        </p:spPr>
      </p:pic>
      <p:pic>
        <p:nvPicPr>
          <p:cNvPr id="148" name="Google Shape;182;p30" descr=""/>
          <p:cNvPicPr/>
          <p:nvPr/>
        </p:nvPicPr>
        <p:blipFill>
          <a:blip r:embed="rId2"/>
          <a:stretch/>
        </p:blipFill>
        <p:spPr>
          <a:xfrm>
            <a:off x="5051880" y="1439640"/>
            <a:ext cx="3260160" cy="267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500" spc="-1" strike="noStrike">
                <a:latin typeface="Arial"/>
              </a:rPr>
              <a:t>Voxels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>
            <a:off x="734400" y="1705320"/>
            <a:ext cx="3179880" cy="2408400"/>
          </a:xfrm>
          <a:prstGeom prst="rect">
            <a:avLst/>
          </a:prstGeom>
          <a:ln w="0">
            <a:noFill/>
          </a:ln>
        </p:spPr>
      </p:pic>
      <p:pic>
        <p:nvPicPr>
          <p:cNvPr id="82" name="" descr=""/>
          <p:cNvPicPr/>
          <p:nvPr/>
        </p:nvPicPr>
        <p:blipFill>
          <a:blip r:embed="rId2"/>
          <a:stretch/>
        </p:blipFill>
        <p:spPr>
          <a:xfrm>
            <a:off x="4180680" y="1600200"/>
            <a:ext cx="4505040" cy="2365560"/>
          </a:xfrm>
          <a:prstGeom prst="rect">
            <a:avLst/>
          </a:prstGeom>
          <a:ln w="0">
            <a:noFill/>
          </a:ln>
        </p:spPr>
      </p:pic>
      <p:sp>
        <p:nvSpPr>
          <p:cNvPr id="83" name="PlaceHolder 4"/>
          <p:cNvSpPr/>
          <p:nvPr/>
        </p:nvSpPr>
        <p:spPr>
          <a:xfrm>
            <a:off x="5943600" y="3966840"/>
            <a:ext cx="1141920" cy="44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1440" bIns="91440" anchor="t">
            <a:normAutofit fontScale="83000"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" sz="1800" spc="-1" strike="noStrike">
                <a:solidFill>
                  <a:srgbClr val="595959"/>
                </a:solidFill>
                <a:latin typeface="Arial"/>
                <a:ea typeface="Arial"/>
              </a:rPr>
              <a:t>(Minecraft)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Signed Distance Field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50" name="Google Shape;188;p31" descr=""/>
          <p:cNvPicPr/>
          <p:nvPr/>
        </p:nvPicPr>
        <p:blipFill>
          <a:blip r:embed="rId1"/>
          <a:stretch/>
        </p:blipFill>
        <p:spPr>
          <a:xfrm>
            <a:off x="5374800" y="1219320"/>
            <a:ext cx="3188520" cy="3148200"/>
          </a:xfrm>
          <a:prstGeom prst="rect">
            <a:avLst/>
          </a:prstGeom>
          <a:ln w="0">
            <a:noFill/>
          </a:ln>
        </p:spPr>
      </p:pic>
      <p:pic>
        <p:nvPicPr>
          <p:cNvPr id="151" name="Google Shape;189;p31" descr=""/>
          <p:cNvPicPr/>
          <p:nvPr/>
        </p:nvPicPr>
        <p:blipFill>
          <a:blip r:embed="rId2"/>
          <a:stretch/>
        </p:blipFill>
        <p:spPr>
          <a:xfrm>
            <a:off x="834840" y="1248480"/>
            <a:ext cx="4027320" cy="3020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/>
          </a:bodyPr>
          <a:p>
            <a:pPr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latin typeface="Arial"/>
                <a:ea typeface="Arial"/>
              </a:rPr>
              <a:t>Using the SDF as optimization for ICP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8680" cy="34146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ICP on CPU:</a:t>
            </a: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random offset: [Open3D DEBUG] Read geometry::TriangleMesh: 358360 triangles and 337702 vertices.</a:t>
            </a: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35.7425685244515  </a:t>
            </a: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CPU times: user 198 ms, sys: 0 ns, total: 198 ms</a:t>
            </a: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Wall time: 197 ms</a:t>
            </a: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ICP on CPU with pre-computed values:</a:t>
            </a: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CPU times: user 23.3 ms, sys: 0 ns, total: 23.3 ms</a:t>
            </a: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Wall time: 22.9 ms</a:t>
            </a: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T:</a:t>
            </a: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[[ 1.00000000e+00  6.79002783e-19 -3.70099680e-17 -3.57425685e+01]</a:t>
            </a: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[ 7.92129700e-18  1.00000000e+00  2.26711873e-16 -3.57425685e+01]</a:t>
            </a: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[ 2.19541387e-17 -5.08830505e-17  1.00000000e+00 -3.57425685e+01]</a:t>
            </a:r>
            <a:endParaRPr b="0" lang="en-US" sz="9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[ 0.00000000e+00  0.00000000e+00  0.00000000e+00  1.00000000e+00]]</a:t>
            </a:r>
            <a:endParaRPr b="0" lang="en-US" sz="9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Application: trajectory planning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55" name="Google Shape;202;p33" descr=""/>
          <p:cNvPicPr/>
          <p:nvPr/>
        </p:nvPicPr>
        <p:blipFill>
          <a:blip r:embed="rId1"/>
          <a:stretch/>
        </p:blipFill>
        <p:spPr>
          <a:xfrm>
            <a:off x="5441400" y="1869120"/>
            <a:ext cx="3212280" cy="3061080"/>
          </a:xfrm>
          <a:prstGeom prst="rect">
            <a:avLst/>
          </a:prstGeom>
          <a:ln w="0">
            <a:noFill/>
          </a:ln>
        </p:spPr>
      </p:pic>
      <p:pic>
        <p:nvPicPr>
          <p:cNvPr id="156" name="Google Shape;203;p33" descr=""/>
          <p:cNvPicPr/>
          <p:nvPr/>
        </p:nvPicPr>
        <p:blipFill>
          <a:blip r:embed="rId2"/>
          <a:stretch/>
        </p:blipFill>
        <p:spPr>
          <a:xfrm>
            <a:off x="399960" y="3245400"/>
            <a:ext cx="4109400" cy="1349640"/>
          </a:xfrm>
          <a:prstGeom prst="rect">
            <a:avLst/>
          </a:prstGeom>
          <a:ln w="0">
            <a:noFill/>
          </a:ln>
        </p:spPr>
      </p:pic>
      <p:pic>
        <p:nvPicPr>
          <p:cNvPr id="157" name="Google Shape;204;p33" descr=""/>
          <p:cNvPicPr/>
          <p:nvPr/>
        </p:nvPicPr>
        <p:blipFill>
          <a:blip r:embed="rId3"/>
          <a:stretch/>
        </p:blipFill>
        <p:spPr>
          <a:xfrm>
            <a:off x="500040" y="2021400"/>
            <a:ext cx="4009320" cy="1221840"/>
          </a:xfrm>
          <a:prstGeom prst="rect">
            <a:avLst/>
          </a:prstGeom>
          <a:ln w="0">
            <a:noFill/>
          </a:ln>
        </p:spPr>
      </p:pic>
      <p:sp>
        <p:nvSpPr>
          <p:cNvPr id="158" name="Google Shape;195;p 1"/>
          <p:cNvSpPr/>
          <p:nvPr/>
        </p:nvSpPr>
        <p:spPr>
          <a:xfrm>
            <a:off x="312120" y="1152720"/>
            <a:ext cx="8518680" cy="341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950" spc="-1" strike="noStrike">
                <a:solidFill>
                  <a:srgbClr val="595959"/>
                </a:solidFill>
                <a:latin typeface="Arial"/>
                <a:ea typeface="Arial"/>
              </a:rPr>
              <a:t>Real time reconstruction and motion planning in dynamic environments.</a:t>
            </a:r>
            <a:endParaRPr b="0" lang="en-US" sz="9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500" spc="-1" strike="noStrike">
                <a:solidFill>
                  <a:srgbClr val="000000"/>
                </a:solidFill>
                <a:latin typeface="Arial"/>
              </a:rPr>
              <a:t>Application: VoxBlox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160" name="" descr=""/>
          <p:cNvPicPr/>
          <p:nvPr/>
        </p:nvPicPr>
        <p:blipFill>
          <a:blip r:embed="rId1"/>
          <a:stretch/>
        </p:blipFill>
        <p:spPr>
          <a:xfrm>
            <a:off x="4519440" y="1669680"/>
            <a:ext cx="4165920" cy="2215080"/>
          </a:xfrm>
          <a:prstGeom prst="rect">
            <a:avLst/>
          </a:prstGeom>
          <a:ln w="0">
            <a:noFill/>
          </a:ln>
        </p:spPr>
      </p:pic>
      <p:pic>
        <p:nvPicPr>
          <p:cNvPr id="161" name="" descr=""/>
          <p:cNvPicPr/>
          <p:nvPr/>
        </p:nvPicPr>
        <p:blipFill>
          <a:blip r:embed="rId2"/>
          <a:stretch/>
        </p:blipFill>
        <p:spPr>
          <a:xfrm>
            <a:off x="240480" y="1828800"/>
            <a:ext cx="3872880" cy="2076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Neural Radiance Fields (NeRF)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8680" cy="34146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" sz="1800" spc="-1" strike="noStrike">
                <a:solidFill>
                  <a:srgbClr val="595959"/>
                </a:solidFill>
                <a:latin typeface="Arial"/>
                <a:ea typeface="Arial"/>
              </a:rPr>
              <a:t>Positional encoding: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64" name="Google Shape;211;p34" descr=""/>
          <p:cNvPicPr/>
          <p:nvPr/>
        </p:nvPicPr>
        <p:blipFill>
          <a:blip r:embed="rId1"/>
          <a:stretch/>
        </p:blipFill>
        <p:spPr>
          <a:xfrm>
            <a:off x="2514600" y="2531520"/>
            <a:ext cx="4116240" cy="1742760"/>
          </a:xfrm>
          <a:prstGeom prst="rect">
            <a:avLst/>
          </a:prstGeom>
          <a:ln w="0">
            <a:noFill/>
          </a:ln>
        </p:spPr>
      </p:pic>
      <p:pic>
        <p:nvPicPr>
          <p:cNvPr id="165" name="Google Shape;212;p34" descr=""/>
          <p:cNvPicPr/>
          <p:nvPr/>
        </p:nvPicPr>
        <p:blipFill>
          <a:blip r:embed="rId2"/>
          <a:stretch/>
        </p:blipFill>
        <p:spPr>
          <a:xfrm>
            <a:off x="2748240" y="1193760"/>
            <a:ext cx="6193080" cy="475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Plenoxels, iNeRF, etc...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67" name="Google Shape;213;p34" descr=""/>
          <p:cNvPicPr/>
          <p:nvPr/>
        </p:nvPicPr>
        <p:blipFill>
          <a:blip r:embed="rId1"/>
          <a:stretch/>
        </p:blipFill>
        <p:spPr>
          <a:xfrm>
            <a:off x="2743200" y="3187440"/>
            <a:ext cx="4077000" cy="1840320"/>
          </a:xfrm>
          <a:prstGeom prst="rect">
            <a:avLst/>
          </a:prstGeom>
          <a:ln w="0">
            <a:noFill/>
          </a:ln>
        </p:spPr>
      </p:pic>
      <p:pic>
        <p:nvPicPr>
          <p:cNvPr id="168" name="" descr=""/>
          <p:cNvPicPr/>
          <p:nvPr/>
        </p:nvPicPr>
        <p:blipFill>
          <a:blip r:embed="rId2"/>
          <a:stretch/>
        </p:blipFill>
        <p:spPr>
          <a:xfrm>
            <a:off x="2192760" y="1232640"/>
            <a:ext cx="4892400" cy="1509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Meshes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159480" y="1138680"/>
            <a:ext cx="8518680" cy="34146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/>
          </a:bodyPr>
          <a:p>
            <a:pPr>
              <a:lnSpc>
                <a:spcPct val="115000"/>
              </a:lnSpc>
              <a:spcBef>
                <a:spcPts val="1400"/>
              </a:spcBef>
              <a:buNone/>
              <a:tabLst>
                <a:tab algn="l" pos="0"/>
              </a:tabLst>
            </a:pPr>
            <a:r>
              <a:rPr b="1" lang="en" sz="1300" spc="-1" strike="noStrike">
                <a:solidFill>
                  <a:srgbClr val="000000"/>
                </a:solidFill>
                <a:latin typeface="Arial"/>
                <a:ea typeface="Arial"/>
              </a:rPr>
              <a:t>Mesh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vertices =   [[float, float, float], [float, float, float], ...]</a:t>
            </a:r>
            <a:endParaRPr b="0" lang="en-US" sz="110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faces =      [[int,   int,   int],   [int,   int,   int],   ...]</a:t>
            </a:r>
            <a:endParaRPr b="0" lang="en-US" sz="11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colors =     [[int,   int,   int],   [int,   int,   int],   ...]</a:t>
            </a:r>
            <a:endParaRPr b="0" lang="en-US" sz="11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en-US" sz="1100" spc="-1" strike="noStrike">
              <a:latin typeface="Arial"/>
            </a:endParaRPr>
          </a:p>
          <a:p>
            <a:pPr marL="457200" indent="-298440">
              <a:lnSpc>
                <a:spcPct val="115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Each vertex is a point x,y,z in 3D.</a:t>
            </a:r>
            <a:endParaRPr b="0" lang="en-US" sz="1100" spc="-1" strike="noStrike">
              <a:latin typeface="Arial"/>
            </a:endParaRPr>
          </a:p>
          <a:p>
            <a:pPr marL="457200" indent="-29844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Each face is a set of indices into the vertex array.</a:t>
            </a:r>
            <a:endParaRPr b="0" lang="en-US" sz="1100" spc="-1" strike="noStrike">
              <a:latin typeface="Arial"/>
            </a:endParaRPr>
          </a:p>
          <a:p>
            <a:pPr marL="457200" indent="-298440">
              <a:lnSpc>
                <a:spcPct val="115000"/>
              </a:lnSpc>
              <a:buClr>
                <a:srgbClr val="000000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100" spc="-1" strike="noStrike">
                <a:solidFill>
                  <a:srgbClr val="000000"/>
                </a:solidFill>
                <a:latin typeface="Arial"/>
                <a:ea typeface="Arial"/>
              </a:rPr>
              <a:t>Each color is a set of RGB values that correspond to a face.</a:t>
            </a:r>
            <a:endParaRPr b="0" lang="en-US" sz="11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86" name="Google Shape;100;p19" descr=""/>
          <p:cNvPicPr/>
          <p:nvPr/>
        </p:nvPicPr>
        <p:blipFill>
          <a:blip r:embed="rId1"/>
          <a:stretch/>
        </p:blipFill>
        <p:spPr>
          <a:xfrm>
            <a:off x="4845240" y="1208880"/>
            <a:ext cx="3484440" cy="1312560"/>
          </a:xfrm>
          <a:prstGeom prst="rect">
            <a:avLst/>
          </a:prstGeom>
          <a:ln w="0">
            <a:noFill/>
          </a:ln>
        </p:spPr>
      </p:pic>
      <p:pic>
        <p:nvPicPr>
          <p:cNvPr id="87" name="Google Shape;101;p19" descr=""/>
          <p:cNvPicPr/>
          <p:nvPr/>
        </p:nvPicPr>
        <p:blipFill>
          <a:blip r:embed="rId2"/>
          <a:stretch/>
        </p:blipFill>
        <p:spPr>
          <a:xfrm>
            <a:off x="4719240" y="3061080"/>
            <a:ext cx="3912840" cy="1160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Sensors: Active and passive cameras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89" name="Google Shape;77;p16" descr=""/>
          <p:cNvPicPr/>
          <p:nvPr/>
        </p:nvPicPr>
        <p:blipFill>
          <a:blip r:embed="rId1"/>
          <a:stretch/>
        </p:blipFill>
        <p:spPr>
          <a:xfrm>
            <a:off x="685800" y="2919600"/>
            <a:ext cx="2187720" cy="2187720"/>
          </a:xfrm>
          <a:prstGeom prst="rect">
            <a:avLst/>
          </a:prstGeom>
          <a:ln w="0">
            <a:noFill/>
          </a:ln>
        </p:spPr>
      </p:pic>
      <p:pic>
        <p:nvPicPr>
          <p:cNvPr id="90" name="Google Shape;78;p16" descr=""/>
          <p:cNvPicPr/>
          <p:nvPr/>
        </p:nvPicPr>
        <p:blipFill>
          <a:blip r:embed="rId2"/>
          <a:stretch/>
        </p:blipFill>
        <p:spPr>
          <a:xfrm>
            <a:off x="986400" y="1071000"/>
            <a:ext cx="1647360" cy="1717920"/>
          </a:xfrm>
          <a:prstGeom prst="rect">
            <a:avLst/>
          </a:prstGeom>
          <a:ln w="0">
            <a:noFill/>
          </a:ln>
        </p:spPr>
      </p:pic>
      <p:pic>
        <p:nvPicPr>
          <p:cNvPr id="91" name="" descr=""/>
          <p:cNvPicPr/>
          <p:nvPr/>
        </p:nvPicPr>
        <p:blipFill>
          <a:blip r:embed="rId3"/>
          <a:stretch/>
        </p:blipFill>
        <p:spPr>
          <a:xfrm>
            <a:off x="4343400" y="1981440"/>
            <a:ext cx="3809160" cy="2133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Sensors: LiDAR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685800" y="1828800"/>
            <a:ext cx="3198960" cy="1970640"/>
          </a:xfrm>
          <a:prstGeom prst="rect">
            <a:avLst/>
          </a:prstGeom>
          <a:ln w="0">
            <a:noFill/>
          </a:ln>
        </p:spPr>
      </p:pic>
      <p:pic>
        <p:nvPicPr>
          <p:cNvPr id="94" name="" descr=""/>
          <p:cNvPicPr/>
          <p:nvPr/>
        </p:nvPicPr>
        <p:blipFill>
          <a:blip r:embed="rId2"/>
          <a:stretch/>
        </p:blipFill>
        <p:spPr>
          <a:xfrm>
            <a:off x="4114800" y="1029600"/>
            <a:ext cx="4570560" cy="3774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Sensors: Radar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96" name="Google Shape;69;p15" descr=""/>
          <p:cNvPicPr/>
          <p:nvPr/>
        </p:nvPicPr>
        <p:blipFill>
          <a:blip r:embed="rId1"/>
          <a:stretch/>
        </p:blipFill>
        <p:spPr>
          <a:xfrm>
            <a:off x="546840" y="1988640"/>
            <a:ext cx="3337920" cy="1779480"/>
          </a:xfrm>
          <a:prstGeom prst="rect">
            <a:avLst/>
          </a:prstGeom>
          <a:ln w="0">
            <a:noFill/>
          </a:ln>
        </p:spPr>
      </p:pic>
      <p:pic>
        <p:nvPicPr>
          <p:cNvPr id="97" name="Google Shape;70;p15" descr=""/>
          <p:cNvPicPr/>
          <p:nvPr/>
        </p:nvPicPr>
        <p:blipFill>
          <a:blip r:embed="rId2"/>
          <a:stretch/>
        </p:blipFill>
        <p:spPr>
          <a:xfrm>
            <a:off x="4307760" y="2593080"/>
            <a:ext cx="4570200" cy="2206080"/>
          </a:xfrm>
          <a:prstGeom prst="rect">
            <a:avLst/>
          </a:prstGeom>
          <a:ln w="0">
            <a:noFill/>
          </a:ln>
        </p:spPr>
      </p:pic>
      <p:pic>
        <p:nvPicPr>
          <p:cNvPr id="98" name="" descr=""/>
          <p:cNvPicPr/>
          <p:nvPr/>
        </p:nvPicPr>
        <p:blipFill>
          <a:blip r:embed="rId3"/>
          <a:stretch/>
        </p:blipFill>
        <p:spPr>
          <a:xfrm>
            <a:off x="5662800" y="639000"/>
            <a:ext cx="1879560" cy="1409040"/>
          </a:xfrm>
          <a:prstGeom prst="rect">
            <a:avLst/>
          </a:prstGeom>
          <a:ln w="0">
            <a:noFill/>
          </a:ln>
        </p:spPr>
      </p:pic>
      <p:sp>
        <p:nvSpPr>
          <p:cNvPr id="99" name=""/>
          <p:cNvSpPr/>
          <p:nvPr/>
        </p:nvSpPr>
        <p:spPr>
          <a:xfrm>
            <a:off x="6400800" y="2250000"/>
            <a:ext cx="227160" cy="227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5400" y="0"/>
                </a:moveTo>
                <a:lnTo>
                  <a:pt x="5400" y="16200"/>
                </a:lnTo>
                <a:lnTo>
                  <a:pt x="0" y="16200"/>
                </a:lnTo>
                <a:lnTo>
                  <a:pt x="10800" y="21600"/>
                </a:lnTo>
                <a:lnTo>
                  <a:pt x="21600" y="16200"/>
                </a:lnTo>
                <a:lnTo>
                  <a:pt x="16200" y="16200"/>
                </a:lnTo>
                <a:lnTo>
                  <a:pt x="16200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Google Shape;84;p 1"/>
          <p:cNvSpPr/>
          <p:nvPr/>
        </p:nvSpPr>
        <p:spPr>
          <a:xfrm>
            <a:off x="5533920" y="1933200"/>
            <a:ext cx="1827360" cy="34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49920" bIns="349920" anchor="t">
            <a:norm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Char char="●"/>
            </a:pPr>
            <a:r>
              <a:rPr b="0" lang="en-US" sz="1000" spc="-1" strike="noStrike">
                <a:solidFill>
                  <a:srgbClr val="595959"/>
                </a:solidFill>
                <a:latin typeface="Arial"/>
                <a:ea typeface="DejaVu Sans"/>
              </a:rPr>
              <a:t>(Motion imitates aperture)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Sensor? Metric Depth Diffusion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02" name="Google Shape;85;p17" descr=""/>
          <p:cNvPicPr/>
          <p:nvPr/>
        </p:nvPicPr>
        <p:blipFill>
          <a:blip r:embed="rId1"/>
          <a:stretch/>
        </p:blipFill>
        <p:spPr>
          <a:xfrm>
            <a:off x="914400" y="1219680"/>
            <a:ext cx="2628720" cy="1750680"/>
          </a:xfrm>
          <a:prstGeom prst="rect">
            <a:avLst/>
          </a:prstGeom>
          <a:ln w="0">
            <a:noFill/>
          </a:ln>
        </p:spPr>
      </p:pic>
      <p:pic>
        <p:nvPicPr>
          <p:cNvPr id="103" name="Google Shape;86;p17" descr=""/>
          <p:cNvPicPr/>
          <p:nvPr/>
        </p:nvPicPr>
        <p:blipFill>
          <a:blip r:embed="rId2"/>
          <a:stretch/>
        </p:blipFill>
        <p:spPr>
          <a:xfrm>
            <a:off x="685800" y="3286800"/>
            <a:ext cx="2970360" cy="1283760"/>
          </a:xfrm>
          <a:prstGeom prst="rect">
            <a:avLst/>
          </a:prstGeom>
          <a:ln w="0">
            <a:noFill/>
          </a:ln>
        </p:spPr>
      </p:pic>
      <p:pic>
        <p:nvPicPr>
          <p:cNvPr id="104" name="Google Shape;93;p18" descr=""/>
          <p:cNvPicPr/>
          <p:nvPr/>
        </p:nvPicPr>
        <p:blipFill>
          <a:blip r:embed="rId3"/>
          <a:stretch/>
        </p:blipFill>
        <p:spPr>
          <a:xfrm>
            <a:off x="4588560" y="1692000"/>
            <a:ext cx="3639600" cy="2421360"/>
          </a:xfrm>
          <a:prstGeom prst="rect">
            <a:avLst/>
          </a:prstGeom>
          <a:ln w="0">
            <a:noFill/>
          </a:ln>
        </p:spPr>
      </p:pic>
      <p:sp>
        <p:nvSpPr>
          <p:cNvPr id="105" name="Google Shape;92;p 1"/>
          <p:cNvSpPr/>
          <p:nvPr/>
        </p:nvSpPr>
        <p:spPr>
          <a:xfrm>
            <a:off x="5486400" y="4114800"/>
            <a:ext cx="2513160" cy="67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normAutofit/>
          </a:bodyPr>
          <a:p>
            <a:pPr>
              <a:lnSpc>
                <a:spcPct val="115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" sz="1000" spc="-1" strike="noStrike">
                <a:solidFill>
                  <a:srgbClr val="595959"/>
                </a:solidFill>
                <a:latin typeface="Arial"/>
                <a:ea typeface="Arial"/>
              </a:rPr>
              <a:t>https://diffusion-vision.github.io/dmd/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500" spc="-1" strike="noStrike">
                <a:latin typeface="Arial"/>
              </a:rPr>
              <a:t>Ray tracing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685800" y="1463400"/>
            <a:ext cx="7618680" cy="3103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" sz="2800" spc="-1" strike="noStrike">
                <a:solidFill>
                  <a:srgbClr val="000000"/>
                </a:solidFill>
                <a:latin typeface="Arial"/>
                <a:ea typeface="Arial"/>
              </a:rPr>
              <a:t>Marching cubes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8680" cy="34146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/>
          </a:bodyPr>
          <a:p>
            <a:pPr>
              <a:lnSpc>
                <a:spcPct val="80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" sz="960" spc="-1" strike="noStrike">
                <a:solidFill>
                  <a:srgbClr val="595959"/>
                </a:solidFill>
                <a:latin typeface="Arial"/>
                <a:ea typeface="Arial"/>
              </a:rPr>
              <a:t>- iterate over all voxels</a:t>
            </a:r>
            <a:endParaRPr b="0" lang="en-US" sz="960" spc="-1" strike="noStrike">
              <a:latin typeface="Arial"/>
            </a:endParaRPr>
          </a:p>
          <a:p>
            <a:pPr>
              <a:lnSpc>
                <a:spcPct val="80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" sz="960" spc="-1" strike="noStrike">
                <a:solidFill>
                  <a:srgbClr val="595959"/>
                </a:solidFill>
                <a:latin typeface="Arial"/>
                <a:ea typeface="Arial"/>
              </a:rPr>
              <a:t>- draw lines isolating vertices</a:t>
            </a:r>
            <a:endParaRPr b="0" lang="en-US" sz="960" spc="-1" strike="noStrike">
              <a:latin typeface="Arial"/>
            </a:endParaRPr>
          </a:p>
          <a:p>
            <a:pPr>
              <a:lnSpc>
                <a:spcPct val="80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" sz="960" spc="-1" strike="noStrike">
                <a:solidFill>
                  <a:srgbClr val="595959"/>
                </a:solidFill>
                <a:latin typeface="Arial"/>
                <a:ea typeface="Arial"/>
              </a:rPr>
              <a:t>- voxels with 1, 2, or 3 vertices require drawing</a:t>
            </a:r>
            <a:endParaRPr b="0" lang="en-US" sz="960" spc="-1" strike="noStrike">
              <a:latin typeface="Arial"/>
            </a:endParaRPr>
          </a:p>
          <a:p>
            <a:pPr>
              <a:lnSpc>
                <a:spcPct val="80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en" sz="960" spc="-1" strike="noStrike">
                <a:solidFill>
                  <a:srgbClr val="595959"/>
                </a:solidFill>
                <a:latin typeface="Arial"/>
                <a:ea typeface="Arial"/>
              </a:rPr>
              <a:t>- voxels with 0 or 4 are inside the isosurface</a:t>
            </a:r>
            <a:endParaRPr b="0" lang="en-US" sz="960" spc="-1" strike="noStrike">
              <a:latin typeface="Arial"/>
            </a:endParaRPr>
          </a:p>
        </p:txBody>
      </p:sp>
      <p:pic>
        <p:nvPicPr>
          <p:cNvPr id="110" name="Google Shape;130;p23" descr=""/>
          <p:cNvPicPr/>
          <p:nvPr/>
        </p:nvPicPr>
        <p:blipFill>
          <a:blip r:embed="rId1"/>
          <a:stretch/>
        </p:blipFill>
        <p:spPr>
          <a:xfrm>
            <a:off x="2037960" y="2702880"/>
            <a:ext cx="5322600" cy="1433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2024-01-10T22:42:59Z</dcterms:modified>
  <cp:revision>59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